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E5"/>
    <a:srgbClr val="E5E6E1"/>
    <a:srgbClr val="99D2B9"/>
    <a:srgbClr val="0FC394"/>
    <a:srgbClr val="109145"/>
    <a:srgbClr val="0B8DFF"/>
    <a:srgbClr val="41719C"/>
    <a:srgbClr val="0101FF"/>
    <a:srgbClr val="474DA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33" d="100"/>
          <a:sy n="33" d="100"/>
        </p:scale>
        <p:origin x="-906" y="-2286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</a:t>
              </a:r>
              <a:r>
                <a:rPr lang="en-US" sz="4000" dirty="0" smtClean="0">
                  <a:solidFill>
                    <a:schemeClr val="bg1"/>
                  </a:solidFill>
                </a:rPr>
                <a:t>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image" Target="../media/image31.emf"/><Relationship Id="rId21" Type="http://schemas.openxmlformats.org/officeDocument/2006/relationships/image" Target="../media/image18.png"/><Relationship Id="rId34" Type="http://schemas.openxmlformats.org/officeDocument/2006/relationships/image" Target="../media/image26.emf"/><Relationship Id="rId42" Type="http://schemas.openxmlformats.org/officeDocument/2006/relationships/image" Target="../media/image34.emf"/><Relationship Id="rId47" Type="http://schemas.openxmlformats.org/officeDocument/2006/relationships/image" Target="../media/image39.emf"/><Relationship Id="rId68" Type="http://schemas.openxmlformats.org/officeDocument/2006/relationships/image" Target="../media/image45.png"/><Relationship Id="rId76" Type="http://schemas.openxmlformats.org/officeDocument/2006/relationships/image" Target="../media/image50.png"/><Relationship Id="rId84" Type="http://schemas.openxmlformats.org/officeDocument/2006/relationships/image" Target="../media/image56.png"/><Relationship Id="rId89" Type="http://schemas.openxmlformats.org/officeDocument/2006/relationships/image" Target="../media/image61.PNG"/><Relationship Id="rId97" Type="http://schemas.openxmlformats.org/officeDocument/2006/relationships/image" Target="../media/image3.wmf"/><Relationship Id="rId104" Type="http://schemas.openxmlformats.org/officeDocument/2006/relationships/image" Target="../media/image63.png"/><Relationship Id="rId7" Type="http://schemas.openxmlformats.org/officeDocument/2006/relationships/image" Target="../media/image6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29" Type="http://schemas.openxmlformats.org/officeDocument/2006/relationships/image" Target="../media/image21.png"/><Relationship Id="rId107" Type="http://schemas.openxmlformats.org/officeDocument/2006/relationships/image" Target="../media/image66.png"/><Relationship Id="rId11" Type="http://schemas.openxmlformats.org/officeDocument/2006/relationships/image" Target="../media/image10.png"/><Relationship Id="rId24" Type="http://schemas.openxmlformats.org/officeDocument/2006/relationships/image" Target="../media/image15.png"/><Relationship Id="rId32" Type="http://schemas.openxmlformats.org/officeDocument/2006/relationships/image" Target="../media/image24.png"/><Relationship Id="rId37" Type="http://schemas.openxmlformats.org/officeDocument/2006/relationships/image" Target="../media/image29.emf"/><Relationship Id="rId40" Type="http://schemas.openxmlformats.org/officeDocument/2006/relationships/image" Target="../media/image32.emf"/><Relationship Id="rId45" Type="http://schemas.openxmlformats.org/officeDocument/2006/relationships/image" Target="../media/image37.emf"/><Relationship Id="rId66" Type="http://schemas.openxmlformats.org/officeDocument/2006/relationships/image" Target="../media/image42.png"/><Relationship Id="rId74" Type="http://schemas.openxmlformats.org/officeDocument/2006/relationships/image" Target="../media/image49.PNG"/><Relationship Id="rId79" Type="http://schemas.openxmlformats.org/officeDocument/2006/relationships/image" Target="../media/image55.png"/><Relationship Id="rId87" Type="http://schemas.openxmlformats.org/officeDocument/2006/relationships/image" Target="../media/image59.png"/><Relationship Id="rId102" Type="http://schemas.openxmlformats.org/officeDocument/2006/relationships/image" Target="../media/image62.png"/><Relationship Id="rId90" Type="http://schemas.openxmlformats.org/officeDocument/2006/relationships/oleObject" Target="../embeddings/oleObject1.bin"/><Relationship Id="rId95" Type="http://schemas.openxmlformats.org/officeDocument/2006/relationships/image" Target="../media/image3.wmf"/><Relationship Id="rId10" Type="http://schemas.openxmlformats.org/officeDocument/2006/relationships/image" Target="../media/image7.png"/><Relationship Id="rId31" Type="http://schemas.openxmlformats.org/officeDocument/2006/relationships/image" Target="../media/image23.png"/><Relationship Id="rId44" Type="http://schemas.openxmlformats.org/officeDocument/2006/relationships/image" Target="../media/image36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78" Type="http://schemas.openxmlformats.org/officeDocument/2006/relationships/image" Target="../media/image53.png"/><Relationship Id="rId86" Type="http://schemas.openxmlformats.org/officeDocument/2006/relationships/image" Target="../media/image58.png"/><Relationship Id="rId94" Type="http://schemas.openxmlformats.org/officeDocument/2006/relationships/oleObject" Target="../embeddings/oleObject2.bin"/><Relationship Id="rId99" Type="http://schemas.openxmlformats.org/officeDocument/2006/relationships/image" Target="../media/image4.wmf"/><Relationship Id="rId101" Type="http://schemas.openxmlformats.org/officeDocument/2006/relationships/image" Target="../media/image4.wmf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22" Type="http://schemas.openxmlformats.org/officeDocument/2006/relationships/image" Target="../media/image12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7.emf"/><Relationship Id="rId43" Type="http://schemas.openxmlformats.org/officeDocument/2006/relationships/image" Target="../media/image35.emf"/><Relationship Id="rId48" Type="http://schemas.openxmlformats.org/officeDocument/2006/relationships/image" Target="../media/image40.emf"/><Relationship Id="rId69" Type="http://schemas.openxmlformats.org/officeDocument/2006/relationships/image" Target="../media/image51.png"/><Relationship Id="rId77" Type="http://schemas.openxmlformats.org/officeDocument/2006/relationships/image" Target="../media/image51.tiff"/><Relationship Id="rId100" Type="http://schemas.openxmlformats.org/officeDocument/2006/relationships/oleObject" Target="../embeddings/oleObject3.bin"/><Relationship Id="rId105" Type="http://schemas.openxmlformats.org/officeDocument/2006/relationships/image" Target="../media/image64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5" Type="http://schemas.openxmlformats.org/officeDocument/2006/relationships/image" Target="../media/image57.png"/><Relationship Id="rId93" Type="http://schemas.openxmlformats.org/officeDocument/2006/relationships/image" Target="../media/image2.wmf"/><Relationship Id="rId9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25" Type="http://schemas.openxmlformats.org/officeDocument/2006/relationships/image" Target="../media/image16.png"/><Relationship Id="rId33" Type="http://schemas.openxmlformats.org/officeDocument/2006/relationships/image" Target="../media/image25.emf"/><Relationship Id="rId38" Type="http://schemas.openxmlformats.org/officeDocument/2006/relationships/image" Target="../media/image30.emf"/><Relationship Id="rId46" Type="http://schemas.openxmlformats.org/officeDocument/2006/relationships/image" Target="../media/image38.emf"/><Relationship Id="rId67" Type="http://schemas.openxmlformats.org/officeDocument/2006/relationships/image" Target="../media/image43.png"/><Relationship Id="rId103" Type="http://schemas.openxmlformats.org/officeDocument/2006/relationships/image" Target="../media/image620.png"/><Relationship Id="rId41" Type="http://schemas.openxmlformats.org/officeDocument/2006/relationships/image" Target="../media/image33.emf"/><Relationship Id="rId70" Type="http://schemas.openxmlformats.org/officeDocument/2006/relationships/image" Target="../media/image46.PNG"/><Relationship Id="rId75" Type="http://schemas.openxmlformats.org/officeDocument/2006/relationships/image" Target="../media/image54.png"/><Relationship Id="rId83" Type="http://schemas.openxmlformats.org/officeDocument/2006/relationships/image" Target="../media/image550.png"/><Relationship Id="rId88" Type="http://schemas.openxmlformats.org/officeDocument/2006/relationships/image" Target="../media/image60.png"/><Relationship Id="rId91" Type="http://schemas.openxmlformats.org/officeDocument/2006/relationships/image" Target="../media/image2.wmf"/><Relationship Id="rId96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PNG"/><Relationship Id="rId23" Type="http://schemas.openxmlformats.org/officeDocument/2006/relationships/image" Target="../media/image14.png"/><Relationship Id="rId28" Type="http://schemas.openxmlformats.org/officeDocument/2006/relationships/image" Target="../media/image20.png"/><Relationship Id="rId36" Type="http://schemas.openxmlformats.org/officeDocument/2006/relationships/image" Target="../media/image28.emf"/><Relationship Id="rId49" Type="http://schemas.openxmlformats.org/officeDocument/2006/relationships/image" Target="../media/image41.emf"/><Relationship Id="rId106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unded Rectangle 238"/>
          <p:cNvSpPr/>
          <p:nvPr/>
        </p:nvSpPr>
        <p:spPr>
          <a:xfrm>
            <a:off x="13399290" y="28593035"/>
            <a:ext cx="8046823" cy="1932031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68215"/>
            <a:ext cx="11651912" cy="4920690"/>
            <a:chOff x="387901" y="2856467"/>
            <a:chExt cx="11651912" cy="195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6"/>
                  <a:stretch>
                    <a:fillRect l="-785" t="-1028" r="-78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7836623"/>
            <a:ext cx="11583115" cy="7441661"/>
            <a:chOff x="389559" y="8742604"/>
            <a:chExt cx="11583115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2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176454" y="2964174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075772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70535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28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97712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TextBox 253"/>
              <p:cNvSpPr txBox="1"/>
              <p:nvPr/>
            </p:nvSpPr>
            <p:spPr>
              <a:xfrm>
                <a:off x="13693233" y="5084600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084600"/>
                <a:ext cx="6180474" cy="1015663"/>
              </a:xfrm>
              <a:prstGeom prst="rect">
                <a:avLst/>
              </a:prstGeom>
              <a:blipFill>
                <a:blip r:embed="rId27"/>
                <a:stretch>
                  <a:fillRect t="-2994" r="-59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809607" y="630572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384" y="8909530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285655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086543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TextBox 260"/>
              <p:cNvSpPr txBox="1"/>
              <p:nvPr/>
            </p:nvSpPr>
            <p:spPr>
              <a:xfrm>
                <a:off x="18835240" y="7634172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634172"/>
                <a:ext cx="1782796" cy="985078"/>
              </a:xfrm>
              <a:prstGeom prst="rect">
                <a:avLst/>
              </a:prstGeom>
              <a:blipFill>
                <a:blip r:embed="rId31"/>
                <a:stretch>
                  <a:fillRect r="-4452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TextBox 261"/>
              <p:cNvSpPr txBox="1"/>
              <p:nvPr/>
            </p:nvSpPr>
            <p:spPr>
              <a:xfrm>
                <a:off x="18314646" y="12918179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4646" y="12918179"/>
                <a:ext cx="1934247" cy="985078"/>
              </a:xfrm>
              <a:prstGeom prst="rect">
                <a:avLst/>
              </a:prstGeom>
              <a:blipFill>
                <a:blip r:embed="rId32"/>
                <a:stretch>
                  <a:fillRect r="-3774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135932" y="760666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33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36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37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38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46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4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48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866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53145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34339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2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51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MQC can provide a lower bound on quantum Fisher information, and therefor a multi-particle entanglement witness.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9607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79092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41995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3993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515620" y="22946779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994" y="29662731"/>
            <a:ext cx="1921227" cy="61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051159" y="295590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318" y="28456549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19817" y="5719461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0983392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92" y="15666438"/>
                <a:ext cx="7770360" cy="954107"/>
              </a:xfrm>
              <a:prstGeom prst="rect">
                <a:avLst/>
              </a:prstGeom>
              <a:blipFill>
                <a:blip r:embed="rId78"/>
                <a:stretch>
                  <a:fillRect l="-941" t="-6410" r="-2039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11342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18467" y="14181867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342575" y="23145713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24845091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3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27942463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450862" y="24121611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24121611"/>
                <a:ext cx="4306755" cy="1080296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3487885" y="25257952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85" y="25257952"/>
                <a:ext cx="3557832" cy="379206"/>
              </a:xfrm>
              <a:prstGeom prst="rect">
                <a:avLst/>
              </a:prstGeom>
              <a:blipFill>
                <a:blip r:embed="rId85"/>
                <a:stretch>
                  <a:fillRect l="-1715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blipFill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13367616" y="25823271"/>
            <a:ext cx="8450009" cy="2427984"/>
            <a:chOff x="13308622" y="26655293"/>
            <a:chExt cx="8450009" cy="2427984"/>
          </a:xfrm>
        </p:grpSpPr>
        <p:sp>
          <p:nvSpPr>
            <p:cNvPr id="227" name="Rounded Rectangle 226"/>
            <p:cNvSpPr/>
            <p:nvPr/>
          </p:nvSpPr>
          <p:spPr>
            <a:xfrm>
              <a:off x="13308622" y="26655293"/>
              <a:ext cx="8450009" cy="2427984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†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13383681" y="28039039"/>
              <a:ext cx="3567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Spin-motion </a:t>
              </a:r>
              <a:r>
                <a:rPr lang="en-US" sz="2000" dirty="0"/>
                <a:t>entanglement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Decoherence </a:t>
              </a:r>
              <a:r>
                <a:rPr lang="en-US" sz="2000" dirty="0"/>
                <a:t>in Bloch vector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Metrological </a:t>
              </a:r>
              <a:r>
                <a:rPr lang="en-US" sz="2000" dirty="0"/>
                <a:t>tool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7940712" y="24582506"/>
            <a:ext cx="3978658" cy="1015663"/>
            <a:chOff x="21063812" y="29400610"/>
            <a:chExt cx="3978658" cy="1015663"/>
          </a:xfrm>
        </p:grpSpPr>
        <p:sp>
          <p:nvSpPr>
            <p:cNvPr id="220" name="Rounded Rectangle 219"/>
            <p:cNvSpPr/>
            <p:nvPr/>
          </p:nvSpPr>
          <p:spPr>
            <a:xfrm>
              <a:off x="21075650" y="29451606"/>
              <a:ext cx="3966820" cy="942130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  <a:blipFill>
                  <a:blip r:embed="rId88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21063812" y="29400610"/>
              <a:ext cx="2506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Detuning of ODF frequency difference from COM mode</a:t>
              </a:r>
              <a:endParaRPr lang="en-US" sz="2000" dirty="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7321564" y="27684522"/>
            <a:ext cx="3991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 term for small detunings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>
            <a:off x="18445766" y="28877901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13866698"/>
            <a:ext cx="11915441" cy="9404347"/>
            <a:chOff x="13222872" y="14132171"/>
            <a:chExt cx="11915441" cy="940434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750974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75503" y="14132171"/>
              <a:ext cx="11762810" cy="9404347"/>
              <a:chOff x="13375503" y="14161668"/>
              <a:chExt cx="11762810" cy="9404347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75503" y="14161668"/>
                <a:ext cx="11762810" cy="9404347"/>
                <a:chOff x="13375503" y="14402298"/>
                <a:chExt cx="11762810" cy="9404347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2074688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75503" y="14402298"/>
                  <a:ext cx="11762810" cy="8330615"/>
                  <a:chOff x="13375503" y="14935698"/>
                  <a:chExt cx="11762810" cy="8330615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1244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71497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75503" y="14935698"/>
                    <a:ext cx="11762810" cy="8330615"/>
                    <a:chOff x="13375503" y="14935698"/>
                    <a:chExt cx="11762810" cy="8330615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75503" y="14935698"/>
                      <a:ext cx="11762810" cy="5680752"/>
                      <a:chOff x="-11495016" y="17878021"/>
                      <a:chExt cx="11762810" cy="5680752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390876" y="18702814"/>
                        <a:ext cx="11345394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spin-dependent optical dipole force (ODF) at the ions that give rise to a spin-spin interaction.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1055890"/>
                        <a:ext cx="5713704" cy="930069"/>
                        <a:chOff x="5892783" y="9987764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987764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172698242"/>
                                </p:ext>
                              </p:extLst>
                            </p:nvPr>
                          </p:nvGraphicFramePr>
                          <p:xfrm>
                            <a:off x="9014990" y="10039871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513" name="Equation" r:id="rId90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10039871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172698242"/>
                                </p:ext>
                              </p:extLst>
                            </p:nvPr>
                          </p:nvGraphicFramePr>
                          <p:xfrm>
                            <a:off x="9014990" y="10039871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465" name="Equation" r:id="rId92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10039871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330574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20111101"/>
                        <a:ext cx="4888308" cy="769434"/>
                        <a:chOff x="7748672" y="11695684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695684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83173705"/>
                                </p:ext>
                              </p:extLst>
                            </p:nvPr>
                          </p:nvGraphicFramePr>
                          <p:xfrm>
                            <a:off x="10699641" y="11748568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514" name="Equation" r:id="rId94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4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5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748568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83173705"/>
                                </p:ext>
                              </p:extLst>
                            </p:nvPr>
                          </p:nvGraphicFramePr>
                          <p:xfrm>
                            <a:off x="10699641" y="11748568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334" name="Equation" r:id="rId96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6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748568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860843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p:sp>
                    <p:nvSpPr>
                      <p:cNvPr id="160" name="TextBox 159"/>
                      <p:cNvSpPr txBox="1"/>
                      <p:nvPr/>
                    </p:nvSpPr>
                    <p:spPr>
                      <a:xfrm>
                        <a:off x="-5721852" y="20059581"/>
                        <a:ext cx="5989646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400" dirty="0">
                            <a:solidFill>
                              <a:prstClr val="black"/>
                            </a:solidFill>
                          </a:rPr>
                          <a:t>Coupling to different axial modes allows for a tunable interaction range 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588514579"/>
                              </p:ext>
                            </p:extLst>
                          </p:nvPr>
                        </p:nvGraphicFramePr>
                        <p:xfrm>
                          <a:off x="-2406546" y="20421962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515" name="Equation" r:id="rId98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8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9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406546" y="20421962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588514579"/>
                              </p:ext>
                            </p:extLst>
                          </p:nvPr>
                        </p:nvGraphicFramePr>
                        <p:xfrm>
                          <a:off x="-2406546" y="20421962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335" name="Equation" r:id="rId100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100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1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406546" y="20421962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608135" y="21034224"/>
                        <a:ext cx="5816896" cy="2524549"/>
                        <a:chOff x="6335437" y="26066548"/>
                        <a:chExt cx="5816896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2"/>
                        <a:stretch>
                          <a:fillRect/>
                        </a:stretch>
                      </p:blipFill>
                      <p:spPr>
                        <a:xfrm>
                          <a:off x="6475206" y="26066548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335437" y="26099073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979395"/>
                      <a:ext cx="4663888" cy="2286918"/>
                      <a:chOff x="20110737" y="20979395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979395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1057556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1057556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68668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648570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648570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1240" r="-2326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3083306"/>
                  <a:ext cx="3835194" cy="723339"/>
                  <a:chOff x="20930082" y="23521456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575012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521456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521456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5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462372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544014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544014"/>
                    <a:ext cx="1158459" cy="338554"/>
                  </a:xfrm>
                  <a:prstGeom prst="rect">
                    <a:avLst/>
                  </a:prstGeom>
                  <a:blipFill>
                    <a:blip r:embed="rId107"/>
                    <a:stretch>
                      <a:fillRect l="-2105" r="-5263" b="-3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4520439" y="25512501"/>
            <a:ext cx="2080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Theory by M. Wall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397113" y="23859095"/>
            <a:ext cx="318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See A. Safavi-Naini N4.00005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7106237" y="3181241"/>
            <a:ext cx="292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See M. Gärttner N4.00004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12280</TotalTime>
  <Words>1046</Words>
  <Application>Microsoft Office PowerPoint</Application>
  <PresentationFormat>Custom</PresentationFormat>
  <Paragraphs>115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518</cp:revision>
  <cp:lastPrinted>2015-06-03T23:31:11Z</cp:lastPrinted>
  <dcterms:created xsi:type="dcterms:W3CDTF">2014-07-28T19:56:30Z</dcterms:created>
  <dcterms:modified xsi:type="dcterms:W3CDTF">2016-05-18T00:06:56Z</dcterms:modified>
</cp:coreProperties>
</file>